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rmorant Garamond" charset="1" panose="00000500000000000000"/>
      <p:regular r:id="rId10"/>
    </p:embeddedFont>
    <p:embeddedFont>
      <p:font typeface="Cormorant Garamond Bold" charset="1" panose="00000800000000000000"/>
      <p:regular r:id="rId11"/>
    </p:embeddedFont>
    <p:embeddedFont>
      <p:font typeface="Cormorant Garamond Italics" charset="1" panose="00000500000000000000"/>
      <p:regular r:id="rId12"/>
    </p:embeddedFont>
    <p:embeddedFont>
      <p:font typeface="Cormorant Garamond Bold Italics" charset="1" panose="00000800000000000000"/>
      <p:regular r:id="rId13"/>
    </p:embeddedFont>
    <p:embeddedFont>
      <p:font typeface="Cormorant Garamond Light" charset="1" panose="00000400000000000000"/>
      <p:regular r:id="rId14"/>
    </p:embeddedFont>
    <p:embeddedFont>
      <p:font typeface="Cormorant Garamond Light Italics" charset="1" panose="00000400000000000000"/>
      <p:regular r:id="rId15"/>
    </p:embeddedFont>
    <p:embeddedFont>
      <p:font typeface="Cormorant Garamond Medium" charset="1" panose="00000600000000000000"/>
      <p:regular r:id="rId16"/>
    </p:embeddedFont>
    <p:embeddedFont>
      <p:font typeface="Cormorant Garamond Medium Italics" charset="1" panose="00000600000000000000"/>
      <p:regular r:id="rId17"/>
    </p:embeddedFont>
    <p:embeddedFont>
      <p:font typeface="Cormorant Garamond Semi-Bold" charset="1" panose="00000700000000000000"/>
      <p:regular r:id="rId18"/>
    </p:embeddedFont>
    <p:embeddedFont>
      <p:font typeface="Cormorant Garamond Semi-Bold Italics" charset="1" panose="000007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A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05624" y="2527092"/>
            <a:ext cx="12382376" cy="5698059"/>
          </a:xfrm>
          <a:custGeom>
            <a:avLst/>
            <a:gdLst/>
            <a:ahLst/>
            <a:cxnLst/>
            <a:rect r="r" b="b" t="t" l="l"/>
            <a:pathLst>
              <a:path h="5698059" w="12382376">
                <a:moveTo>
                  <a:pt x="0" y="0"/>
                </a:moveTo>
                <a:lnTo>
                  <a:pt x="12382376" y="0"/>
                </a:lnTo>
                <a:lnTo>
                  <a:pt x="12382376" y="5698059"/>
                </a:lnTo>
                <a:lnTo>
                  <a:pt x="0" y="56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705" r="0" b="-1070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628" y="1960274"/>
            <a:ext cx="7727797" cy="5079249"/>
            <a:chOff x="0" y="0"/>
            <a:chExt cx="10303729" cy="67723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76225"/>
              <a:ext cx="10303729" cy="50050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199"/>
                </a:lnSpc>
              </a:pPr>
              <a:r>
                <a:rPr lang="en-US" sz="14199">
                  <a:solidFill>
                    <a:srgbClr val="975030"/>
                  </a:solidFill>
                  <a:latin typeface="Cormorant Garamond Light"/>
                </a:rPr>
                <a:t>Pizza Sales Report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845489"/>
              <a:ext cx="8627772" cy="9268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56"/>
                </a:lnSpc>
              </a:pPr>
              <a:r>
                <a:rPr lang="en-US" sz="5056">
                  <a:solidFill>
                    <a:srgbClr val="141414"/>
                  </a:solidFill>
                  <a:latin typeface="Cormorant Garamond Bold Italics"/>
                </a:rPr>
                <a:t>by Adish Khatri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A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90231" y="2116800"/>
            <a:ext cx="22089042" cy="9008454"/>
          </a:xfrm>
          <a:custGeom>
            <a:avLst/>
            <a:gdLst/>
            <a:ahLst/>
            <a:cxnLst/>
            <a:rect r="r" b="b" t="t" l="l"/>
            <a:pathLst>
              <a:path h="9008454" w="22089042">
                <a:moveTo>
                  <a:pt x="0" y="0"/>
                </a:moveTo>
                <a:lnTo>
                  <a:pt x="22089042" y="0"/>
                </a:lnTo>
                <a:lnTo>
                  <a:pt x="22089042" y="9008455"/>
                </a:lnTo>
                <a:lnTo>
                  <a:pt x="0" y="90084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963" r="0" b="-1896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07860" y="2222355"/>
            <a:ext cx="12033332" cy="5951029"/>
          </a:xfrm>
          <a:custGeom>
            <a:avLst/>
            <a:gdLst/>
            <a:ahLst/>
            <a:cxnLst/>
            <a:rect r="r" b="b" t="t" l="l"/>
            <a:pathLst>
              <a:path h="5951029" w="12033332">
                <a:moveTo>
                  <a:pt x="0" y="0"/>
                </a:moveTo>
                <a:lnTo>
                  <a:pt x="12033331" y="0"/>
                </a:lnTo>
                <a:lnTo>
                  <a:pt x="12033331" y="5951029"/>
                </a:lnTo>
                <a:lnTo>
                  <a:pt x="0" y="5951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64194" y="8173384"/>
            <a:ext cx="6023806" cy="2113616"/>
          </a:xfrm>
          <a:custGeom>
            <a:avLst/>
            <a:gdLst/>
            <a:ahLst/>
            <a:cxnLst/>
            <a:rect r="r" b="b" t="t" l="l"/>
            <a:pathLst>
              <a:path h="2113616" w="6023806">
                <a:moveTo>
                  <a:pt x="0" y="0"/>
                </a:moveTo>
                <a:lnTo>
                  <a:pt x="6023806" y="0"/>
                </a:lnTo>
                <a:lnTo>
                  <a:pt x="6023806" y="2113616"/>
                </a:lnTo>
                <a:lnTo>
                  <a:pt x="0" y="2113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349113"/>
            <a:ext cx="18288000" cy="1406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6"/>
              </a:lnSpc>
              <a:spcBef>
                <a:spcPct val="0"/>
              </a:spcBef>
            </a:pPr>
            <a:r>
              <a:rPr lang="en-US" sz="5042">
                <a:solidFill>
                  <a:srgbClr val="000000"/>
                </a:solidFill>
                <a:latin typeface="Cormorant Garamond Bold"/>
              </a:rPr>
              <a:t>GROUP THE ORDERS BY DATE AND CALCULATE THE AVERAGE NUMBER OF PIZZAS ORDERED PER DAY.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75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40045" y="2578858"/>
            <a:ext cx="15552394" cy="8748222"/>
          </a:xfrm>
          <a:custGeom>
            <a:avLst/>
            <a:gdLst/>
            <a:ahLst/>
            <a:cxnLst/>
            <a:rect r="r" b="b" t="t" l="l"/>
            <a:pathLst>
              <a:path h="8748222" w="15552394">
                <a:moveTo>
                  <a:pt x="0" y="0"/>
                </a:moveTo>
                <a:lnTo>
                  <a:pt x="15552394" y="0"/>
                </a:lnTo>
                <a:lnTo>
                  <a:pt x="15552394" y="8748222"/>
                </a:lnTo>
                <a:lnTo>
                  <a:pt x="0" y="87482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48450" y="2578858"/>
            <a:ext cx="8991100" cy="5129284"/>
          </a:xfrm>
          <a:custGeom>
            <a:avLst/>
            <a:gdLst/>
            <a:ahLst/>
            <a:cxnLst/>
            <a:rect r="r" b="b" t="t" l="l"/>
            <a:pathLst>
              <a:path h="5129284" w="8991100">
                <a:moveTo>
                  <a:pt x="0" y="0"/>
                </a:moveTo>
                <a:lnTo>
                  <a:pt x="8991100" y="0"/>
                </a:lnTo>
                <a:lnTo>
                  <a:pt x="8991100" y="5129284"/>
                </a:lnTo>
                <a:lnTo>
                  <a:pt x="0" y="5129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47711" y="7159402"/>
            <a:ext cx="6940289" cy="3127598"/>
          </a:xfrm>
          <a:custGeom>
            <a:avLst/>
            <a:gdLst/>
            <a:ahLst/>
            <a:cxnLst/>
            <a:rect r="r" b="b" t="t" l="l"/>
            <a:pathLst>
              <a:path h="3127598" w="6940289">
                <a:moveTo>
                  <a:pt x="0" y="0"/>
                </a:moveTo>
                <a:lnTo>
                  <a:pt x="6940289" y="0"/>
                </a:lnTo>
                <a:lnTo>
                  <a:pt x="6940289" y="3127598"/>
                </a:lnTo>
                <a:lnTo>
                  <a:pt x="0" y="31275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69273"/>
            <a:ext cx="16846550" cy="1576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2EAE7"/>
                </a:solidFill>
                <a:latin typeface="Cormorant Garamond Bold"/>
              </a:rPr>
              <a:t>DETERMINE THE TOP 5 MOST ORDERED PIZZA TYPES BASED ON REVENUE.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73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752988" y="0"/>
            <a:ext cx="5535012" cy="10287000"/>
          </a:xfrm>
          <a:prstGeom prst="rect">
            <a:avLst/>
          </a:prstGeom>
          <a:solidFill>
            <a:srgbClr val="97503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-2491739" y="1873973"/>
            <a:ext cx="10761598" cy="6053399"/>
          </a:xfrm>
          <a:custGeom>
            <a:avLst/>
            <a:gdLst/>
            <a:ahLst/>
            <a:cxnLst/>
            <a:rect r="r" b="b" t="t" l="l"/>
            <a:pathLst>
              <a:path h="6053399" w="10761598">
                <a:moveTo>
                  <a:pt x="0" y="0"/>
                </a:moveTo>
                <a:lnTo>
                  <a:pt x="10761598" y="0"/>
                </a:lnTo>
                <a:lnTo>
                  <a:pt x="10761598" y="6053399"/>
                </a:lnTo>
                <a:lnTo>
                  <a:pt x="0" y="60533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340429" y="1873973"/>
            <a:ext cx="11056955" cy="7384327"/>
          </a:xfrm>
          <a:custGeom>
            <a:avLst/>
            <a:gdLst/>
            <a:ahLst/>
            <a:cxnLst/>
            <a:rect r="r" b="b" t="t" l="l"/>
            <a:pathLst>
              <a:path h="7384327" w="11056955">
                <a:moveTo>
                  <a:pt x="0" y="0"/>
                </a:moveTo>
                <a:lnTo>
                  <a:pt x="11056954" y="0"/>
                </a:lnTo>
                <a:lnTo>
                  <a:pt x="11056954" y="7384327"/>
                </a:lnTo>
                <a:lnTo>
                  <a:pt x="0" y="73843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22773" y="7870379"/>
            <a:ext cx="5965227" cy="2350704"/>
          </a:xfrm>
          <a:custGeom>
            <a:avLst/>
            <a:gdLst/>
            <a:ahLst/>
            <a:cxnLst/>
            <a:rect r="r" b="b" t="t" l="l"/>
            <a:pathLst>
              <a:path h="2350704" w="5965227">
                <a:moveTo>
                  <a:pt x="0" y="0"/>
                </a:moveTo>
                <a:lnTo>
                  <a:pt x="5965227" y="0"/>
                </a:lnTo>
                <a:lnTo>
                  <a:pt x="5965227" y="2350703"/>
                </a:lnTo>
                <a:lnTo>
                  <a:pt x="0" y="23507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278161"/>
            <a:ext cx="18288000" cy="1315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"/>
              </a:lnSpc>
              <a:spcBef>
                <a:spcPct val="0"/>
              </a:spcBef>
            </a:pPr>
            <a:r>
              <a:rPr lang="en-US" sz="4642">
                <a:solidFill>
                  <a:srgbClr val="C1FF72"/>
                </a:solidFill>
                <a:latin typeface="Cormorant Garamond Bold"/>
              </a:rPr>
              <a:t>CALCULATE THE PERCENTAGE CONTRIBUTION OF EACH PIZZA TYPE TO TOTAL REVENUE.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13B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010881"/>
            <a:ext cx="14727219" cy="4638705"/>
          </a:xfrm>
          <a:custGeom>
            <a:avLst/>
            <a:gdLst/>
            <a:ahLst/>
            <a:cxnLst/>
            <a:rect r="r" b="b" t="t" l="l"/>
            <a:pathLst>
              <a:path h="4638705" w="14727219">
                <a:moveTo>
                  <a:pt x="0" y="0"/>
                </a:moveTo>
                <a:lnTo>
                  <a:pt x="14727219" y="0"/>
                </a:lnTo>
                <a:lnTo>
                  <a:pt x="14727219" y="4638704"/>
                </a:lnTo>
                <a:lnTo>
                  <a:pt x="0" y="46387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0" r="0" b="-96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03112" y="5260677"/>
            <a:ext cx="7068267" cy="5026323"/>
          </a:xfrm>
          <a:custGeom>
            <a:avLst/>
            <a:gdLst/>
            <a:ahLst/>
            <a:cxnLst/>
            <a:rect r="r" b="b" t="t" l="l"/>
            <a:pathLst>
              <a:path h="5026323" w="7068267">
                <a:moveTo>
                  <a:pt x="0" y="0"/>
                </a:moveTo>
                <a:lnTo>
                  <a:pt x="7068268" y="0"/>
                </a:lnTo>
                <a:lnTo>
                  <a:pt x="7068268" y="5026323"/>
                </a:lnTo>
                <a:lnTo>
                  <a:pt x="0" y="50263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53204" y="1387019"/>
            <a:ext cx="2218176" cy="1247724"/>
          </a:xfrm>
          <a:custGeom>
            <a:avLst/>
            <a:gdLst/>
            <a:ahLst/>
            <a:cxnLst/>
            <a:rect r="r" b="b" t="t" l="l"/>
            <a:pathLst>
              <a:path h="1247724" w="2218176">
                <a:moveTo>
                  <a:pt x="0" y="0"/>
                </a:moveTo>
                <a:lnTo>
                  <a:pt x="2218176" y="0"/>
                </a:lnTo>
                <a:lnTo>
                  <a:pt x="2218176" y="1247724"/>
                </a:lnTo>
                <a:lnTo>
                  <a:pt x="0" y="12477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359875"/>
            <a:ext cx="18288000" cy="137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6"/>
              </a:lnSpc>
              <a:spcBef>
                <a:spcPct val="0"/>
              </a:spcBef>
            </a:pPr>
            <a:r>
              <a:rPr lang="en-US" sz="4842">
                <a:solidFill>
                  <a:srgbClr val="FFFEFE"/>
                </a:solidFill>
                <a:latin typeface="Cormorant Garamond Bold"/>
              </a:rPr>
              <a:t>DETERMINE THE TOP 3 MOST ORDERED PIZZA TYPES BASED ON REVENUE FOR EACH PIZZA CATEGORY.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A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30579" y="4779027"/>
            <a:ext cx="10761598" cy="6053399"/>
          </a:xfrm>
          <a:custGeom>
            <a:avLst/>
            <a:gdLst/>
            <a:ahLst/>
            <a:cxnLst/>
            <a:rect r="r" b="b" t="t" l="l"/>
            <a:pathLst>
              <a:path h="6053399" w="10761598">
                <a:moveTo>
                  <a:pt x="0" y="0"/>
                </a:moveTo>
                <a:lnTo>
                  <a:pt x="10761598" y="0"/>
                </a:lnTo>
                <a:lnTo>
                  <a:pt x="10761598" y="6053399"/>
                </a:lnTo>
                <a:lnTo>
                  <a:pt x="0" y="60533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97330" y="3247619"/>
            <a:ext cx="14493341" cy="1358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49"/>
              </a:lnSpc>
            </a:pPr>
            <a:r>
              <a:rPr lang="en-US" sz="9499">
                <a:solidFill>
                  <a:srgbClr val="975030"/>
                </a:solidFill>
                <a:latin typeface="Cormorant Garamond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75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73293" y="4129597"/>
            <a:ext cx="14305470" cy="7992530"/>
          </a:xfrm>
          <a:custGeom>
            <a:avLst/>
            <a:gdLst/>
            <a:ahLst/>
            <a:cxnLst/>
            <a:rect r="r" b="b" t="t" l="l"/>
            <a:pathLst>
              <a:path h="7992530" w="14305470">
                <a:moveTo>
                  <a:pt x="0" y="0"/>
                </a:moveTo>
                <a:lnTo>
                  <a:pt x="14305470" y="0"/>
                </a:lnTo>
                <a:lnTo>
                  <a:pt x="14305470" y="7992530"/>
                </a:lnTo>
                <a:lnTo>
                  <a:pt x="0" y="79925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14636" y="4439186"/>
            <a:ext cx="12997558" cy="445885"/>
          </a:xfrm>
          <a:custGeom>
            <a:avLst/>
            <a:gdLst/>
            <a:ahLst/>
            <a:cxnLst/>
            <a:rect r="r" b="b" t="t" l="l"/>
            <a:pathLst>
              <a:path h="445885" w="12997558">
                <a:moveTo>
                  <a:pt x="0" y="0"/>
                </a:moveTo>
                <a:lnTo>
                  <a:pt x="12997558" y="0"/>
                </a:lnTo>
                <a:lnTo>
                  <a:pt x="12997558" y="445885"/>
                </a:lnTo>
                <a:lnTo>
                  <a:pt x="0" y="4458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00803" y="5739115"/>
            <a:ext cx="4225225" cy="1110278"/>
          </a:xfrm>
          <a:custGeom>
            <a:avLst/>
            <a:gdLst/>
            <a:ahLst/>
            <a:cxnLst/>
            <a:rect r="r" b="b" t="t" l="l"/>
            <a:pathLst>
              <a:path h="1110278" w="4225225">
                <a:moveTo>
                  <a:pt x="0" y="0"/>
                </a:moveTo>
                <a:lnTo>
                  <a:pt x="4225225" y="0"/>
                </a:lnTo>
                <a:lnTo>
                  <a:pt x="4225225" y="1110278"/>
                </a:lnTo>
                <a:lnTo>
                  <a:pt x="0" y="11102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9628" y="1892512"/>
            <a:ext cx="15440152" cy="115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03"/>
              </a:lnSpc>
            </a:pPr>
            <a:r>
              <a:rPr lang="en-US" sz="7156">
                <a:solidFill>
                  <a:srgbClr val="F3CE81"/>
                </a:solidFill>
                <a:latin typeface="Cormorant Garamond Bold"/>
              </a:rPr>
              <a:t>Retrieve the total number of orders placed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73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10290" y="4859185"/>
            <a:ext cx="10198700" cy="5698059"/>
          </a:xfrm>
          <a:custGeom>
            <a:avLst/>
            <a:gdLst/>
            <a:ahLst/>
            <a:cxnLst/>
            <a:rect r="r" b="b" t="t" l="l"/>
            <a:pathLst>
              <a:path h="5698059" w="10198700">
                <a:moveTo>
                  <a:pt x="0" y="0"/>
                </a:moveTo>
                <a:lnTo>
                  <a:pt x="10198700" y="0"/>
                </a:lnTo>
                <a:lnTo>
                  <a:pt x="10198700" y="5698059"/>
                </a:lnTo>
                <a:lnTo>
                  <a:pt x="0" y="56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2752988" y="0"/>
            <a:ext cx="5535012" cy="10287000"/>
          </a:xfrm>
          <a:prstGeom prst="rect">
            <a:avLst/>
          </a:prstGeom>
          <a:solidFill>
            <a:srgbClr val="975030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4221886" y="2990937"/>
            <a:ext cx="9844227" cy="3736495"/>
          </a:xfrm>
          <a:custGeom>
            <a:avLst/>
            <a:gdLst/>
            <a:ahLst/>
            <a:cxnLst/>
            <a:rect r="r" b="b" t="t" l="l"/>
            <a:pathLst>
              <a:path h="3736495" w="9844227">
                <a:moveTo>
                  <a:pt x="0" y="0"/>
                </a:moveTo>
                <a:lnTo>
                  <a:pt x="9844228" y="0"/>
                </a:lnTo>
                <a:lnTo>
                  <a:pt x="9844228" y="3736495"/>
                </a:lnTo>
                <a:lnTo>
                  <a:pt x="0" y="37364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713957" y="7249275"/>
            <a:ext cx="6860085" cy="2009025"/>
          </a:xfrm>
          <a:custGeom>
            <a:avLst/>
            <a:gdLst/>
            <a:ahLst/>
            <a:cxnLst/>
            <a:rect r="r" b="b" t="t" l="l"/>
            <a:pathLst>
              <a:path h="2009025" w="6860085">
                <a:moveTo>
                  <a:pt x="0" y="0"/>
                </a:moveTo>
                <a:lnTo>
                  <a:pt x="6860086" y="0"/>
                </a:lnTo>
                <a:lnTo>
                  <a:pt x="6860086" y="2009025"/>
                </a:lnTo>
                <a:lnTo>
                  <a:pt x="0" y="20090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4542" y="436534"/>
            <a:ext cx="17803458" cy="281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16"/>
              </a:lnSpc>
            </a:pPr>
            <a:r>
              <a:rPr lang="en-US" sz="6742">
                <a:solidFill>
                  <a:srgbClr val="FDFFFE"/>
                </a:solidFill>
                <a:latin typeface="Cormorant Garamond Bold"/>
              </a:rPr>
              <a:t>CALCULATE THE TOTAL REVENUE GENERATED FROM PIZZA SALES.</a:t>
            </a:r>
          </a:p>
          <a:p>
            <a:pPr>
              <a:lnSpc>
                <a:spcPts val="7416"/>
              </a:lnSpc>
            </a:pPr>
            <a:r>
              <a:rPr lang="en-US" sz="6742">
                <a:solidFill>
                  <a:srgbClr val="FDFFFE"/>
                </a:solidFill>
                <a:latin typeface="Cormorant Garamond Bold"/>
              </a:rPr>
              <a:t>select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A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81928" y="5143500"/>
            <a:ext cx="10198700" cy="5698059"/>
          </a:xfrm>
          <a:custGeom>
            <a:avLst/>
            <a:gdLst/>
            <a:ahLst/>
            <a:cxnLst/>
            <a:rect r="r" b="b" t="t" l="l"/>
            <a:pathLst>
              <a:path h="5698059" w="10198700">
                <a:moveTo>
                  <a:pt x="0" y="0"/>
                </a:moveTo>
                <a:lnTo>
                  <a:pt x="10198701" y="0"/>
                </a:lnTo>
                <a:lnTo>
                  <a:pt x="10198701" y="5698059"/>
                </a:lnTo>
                <a:lnTo>
                  <a:pt x="0" y="56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24541" y="2643003"/>
            <a:ext cx="10056737" cy="3760345"/>
          </a:xfrm>
          <a:custGeom>
            <a:avLst/>
            <a:gdLst/>
            <a:ahLst/>
            <a:cxnLst/>
            <a:rect r="r" b="b" t="t" l="l"/>
            <a:pathLst>
              <a:path h="3760345" w="10056737">
                <a:moveTo>
                  <a:pt x="0" y="0"/>
                </a:moveTo>
                <a:lnTo>
                  <a:pt x="10056737" y="0"/>
                </a:lnTo>
                <a:lnTo>
                  <a:pt x="10056737" y="3760345"/>
                </a:lnTo>
                <a:lnTo>
                  <a:pt x="0" y="3760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08839" y="7051048"/>
            <a:ext cx="6488142" cy="1550625"/>
          </a:xfrm>
          <a:custGeom>
            <a:avLst/>
            <a:gdLst/>
            <a:ahLst/>
            <a:cxnLst/>
            <a:rect r="r" b="b" t="t" l="l"/>
            <a:pathLst>
              <a:path h="1550625" w="6488142">
                <a:moveTo>
                  <a:pt x="0" y="0"/>
                </a:moveTo>
                <a:lnTo>
                  <a:pt x="6488142" y="0"/>
                </a:lnTo>
                <a:lnTo>
                  <a:pt x="6488142" y="1550625"/>
                </a:lnTo>
                <a:lnTo>
                  <a:pt x="0" y="15506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16403" y="971550"/>
            <a:ext cx="15139838" cy="1023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20"/>
              </a:lnSpc>
            </a:pPr>
            <a:r>
              <a:rPr lang="en-US" sz="6400">
                <a:solidFill>
                  <a:srgbClr val="B13B2C"/>
                </a:solidFill>
                <a:latin typeface="Cormorant Garamond Bold"/>
              </a:rPr>
              <a:t>IDENTIFY THE HIGHEST-PRICED PIZZA.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73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1776" y="2721610"/>
            <a:ext cx="18559776" cy="7565390"/>
          </a:xfrm>
          <a:custGeom>
            <a:avLst/>
            <a:gdLst/>
            <a:ahLst/>
            <a:cxnLst/>
            <a:rect r="r" b="b" t="t" l="l"/>
            <a:pathLst>
              <a:path h="7565390" w="18559776">
                <a:moveTo>
                  <a:pt x="0" y="0"/>
                </a:moveTo>
                <a:lnTo>
                  <a:pt x="18559776" y="0"/>
                </a:lnTo>
                <a:lnTo>
                  <a:pt x="18559776" y="7565390"/>
                </a:lnTo>
                <a:lnTo>
                  <a:pt x="0" y="75653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377" r="0" b="-2068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45503" y="3160004"/>
            <a:ext cx="9996993" cy="3294973"/>
          </a:xfrm>
          <a:custGeom>
            <a:avLst/>
            <a:gdLst/>
            <a:ahLst/>
            <a:cxnLst/>
            <a:rect r="r" b="b" t="t" l="l"/>
            <a:pathLst>
              <a:path h="3294973" w="9996993">
                <a:moveTo>
                  <a:pt x="0" y="0"/>
                </a:moveTo>
                <a:lnTo>
                  <a:pt x="9996994" y="0"/>
                </a:lnTo>
                <a:lnTo>
                  <a:pt x="9996994" y="3294973"/>
                </a:lnTo>
                <a:lnTo>
                  <a:pt x="0" y="32949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942707" y="6893127"/>
            <a:ext cx="5133352" cy="2623211"/>
          </a:xfrm>
          <a:custGeom>
            <a:avLst/>
            <a:gdLst/>
            <a:ahLst/>
            <a:cxnLst/>
            <a:rect r="r" b="b" t="t" l="l"/>
            <a:pathLst>
              <a:path h="2623211" w="5133352">
                <a:moveTo>
                  <a:pt x="0" y="0"/>
                </a:moveTo>
                <a:lnTo>
                  <a:pt x="5133352" y="0"/>
                </a:lnTo>
                <a:lnTo>
                  <a:pt x="5133352" y="2623211"/>
                </a:lnTo>
                <a:lnTo>
                  <a:pt x="0" y="2623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85850"/>
            <a:ext cx="16230600" cy="163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80"/>
              </a:lnSpc>
            </a:pPr>
            <a:r>
              <a:rPr lang="en-US" sz="5800">
                <a:solidFill>
                  <a:srgbClr val="F3CE81"/>
                </a:solidFill>
                <a:latin typeface="Cormorant Garamond Bold"/>
              </a:rPr>
              <a:t>IDENTIFY THE MOST COMMON PIZZA SIZE ORDERED.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75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93697" y="2294470"/>
            <a:ext cx="10198700" cy="5698059"/>
          </a:xfrm>
          <a:custGeom>
            <a:avLst/>
            <a:gdLst/>
            <a:ahLst/>
            <a:cxnLst/>
            <a:rect r="r" b="b" t="t" l="l"/>
            <a:pathLst>
              <a:path h="5698059" w="10198700">
                <a:moveTo>
                  <a:pt x="0" y="0"/>
                </a:moveTo>
                <a:lnTo>
                  <a:pt x="10198700" y="0"/>
                </a:lnTo>
                <a:lnTo>
                  <a:pt x="10198700" y="5698060"/>
                </a:lnTo>
                <a:lnTo>
                  <a:pt x="0" y="569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1537" y="3406856"/>
            <a:ext cx="9772724" cy="5319331"/>
          </a:xfrm>
          <a:custGeom>
            <a:avLst/>
            <a:gdLst/>
            <a:ahLst/>
            <a:cxnLst/>
            <a:rect r="r" b="b" t="t" l="l"/>
            <a:pathLst>
              <a:path h="5319331" w="9772724">
                <a:moveTo>
                  <a:pt x="0" y="0"/>
                </a:moveTo>
                <a:lnTo>
                  <a:pt x="9772724" y="0"/>
                </a:lnTo>
                <a:lnTo>
                  <a:pt x="9772724" y="5319331"/>
                </a:lnTo>
                <a:lnTo>
                  <a:pt x="0" y="53193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43950" y="7417521"/>
            <a:ext cx="4786650" cy="2617331"/>
          </a:xfrm>
          <a:custGeom>
            <a:avLst/>
            <a:gdLst/>
            <a:ahLst/>
            <a:cxnLst/>
            <a:rect r="r" b="b" t="t" l="l"/>
            <a:pathLst>
              <a:path h="2617331" w="4786650">
                <a:moveTo>
                  <a:pt x="0" y="0"/>
                </a:moveTo>
                <a:lnTo>
                  <a:pt x="4786651" y="0"/>
                </a:lnTo>
                <a:lnTo>
                  <a:pt x="4786651" y="2617331"/>
                </a:lnTo>
                <a:lnTo>
                  <a:pt x="0" y="26173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7329" y="381716"/>
            <a:ext cx="16533342" cy="302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9"/>
              </a:lnSpc>
            </a:pPr>
            <a:r>
              <a:rPr lang="en-US" sz="7199">
                <a:solidFill>
                  <a:srgbClr val="382B7C"/>
                </a:solidFill>
                <a:latin typeface="Cormorant Garamond Bold"/>
              </a:rPr>
              <a:t>LIST THE TOP 5 MOST ORDERED PIZZA TYPES ALONG WITH THEIR QUANTITIES.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A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6180" y="3342822"/>
            <a:ext cx="14438744" cy="8066990"/>
          </a:xfrm>
          <a:custGeom>
            <a:avLst/>
            <a:gdLst/>
            <a:ahLst/>
            <a:cxnLst/>
            <a:rect r="r" b="b" t="t" l="l"/>
            <a:pathLst>
              <a:path h="8066990" w="14438744">
                <a:moveTo>
                  <a:pt x="0" y="0"/>
                </a:moveTo>
                <a:lnTo>
                  <a:pt x="14438744" y="0"/>
                </a:lnTo>
                <a:lnTo>
                  <a:pt x="14438744" y="8066991"/>
                </a:lnTo>
                <a:lnTo>
                  <a:pt x="0" y="80669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47652" y="2380190"/>
            <a:ext cx="9992697" cy="5164765"/>
          </a:xfrm>
          <a:custGeom>
            <a:avLst/>
            <a:gdLst/>
            <a:ahLst/>
            <a:cxnLst/>
            <a:rect r="r" b="b" t="t" l="l"/>
            <a:pathLst>
              <a:path h="5164765" w="9992697">
                <a:moveTo>
                  <a:pt x="0" y="0"/>
                </a:moveTo>
                <a:lnTo>
                  <a:pt x="9992696" y="0"/>
                </a:lnTo>
                <a:lnTo>
                  <a:pt x="9992696" y="5164764"/>
                </a:lnTo>
                <a:lnTo>
                  <a:pt x="0" y="5164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21213" y="5595899"/>
            <a:ext cx="3755491" cy="2873767"/>
          </a:xfrm>
          <a:custGeom>
            <a:avLst/>
            <a:gdLst/>
            <a:ahLst/>
            <a:cxnLst/>
            <a:rect r="r" b="b" t="t" l="l"/>
            <a:pathLst>
              <a:path h="2873767" w="3755491">
                <a:moveTo>
                  <a:pt x="0" y="0"/>
                </a:moveTo>
                <a:lnTo>
                  <a:pt x="3755491" y="0"/>
                </a:lnTo>
                <a:lnTo>
                  <a:pt x="3755491" y="2873767"/>
                </a:lnTo>
                <a:lnTo>
                  <a:pt x="0" y="28737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5752" y="268434"/>
            <a:ext cx="16783548" cy="273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7"/>
              </a:lnSpc>
            </a:pPr>
            <a:r>
              <a:rPr lang="en-US" sz="5700" spc="-193">
                <a:solidFill>
                  <a:srgbClr val="975030"/>
                </a:solidFill>
                <a:latin typeface="Cormorant Garamond Bold"/>
              </a:rPr>
              <a:t>JOIN THE NECESSARY TABLES TO FIND THE TOTAL QUANTITY OF EACH PIZZA CATEGORY </a:t>
            </a:r>
          </a:p>
          <a:p>
            <a:pPr algn="ctr">
              <a:lnSpc>
                <a:spcPts val="5757"/>
              </a:lnSpc>
            </a:pPr>
            <a:r>
              <a:rPr lang="en-US" sz="5700" spc="-193">
                <a:solidFill>
                  <a:srgbClr val="975030"/>
                </a:solidFill>
                <a:latin typeface="Cormorant Garamond Bold"/>
              </a:rPr>
              <a:t>ORDERED.</a:t>
            </a:r>
          </a:p>
          <a:p>
            <a:pPr algn="ctr">
              <a:lnSpc>
                <a:spcPts val="4343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73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2691" y="4959955"/>
            <a:ext cx="10761598" cy="6053399"/>
          </a:xfrm>
          <a:custGeom>
            <a:avLst/>
            <a:gdLst/>
            <a:ahLst/>
            <a:cxnLst/>
            <a:rect r="r" b="b" t="t" l="l"/>
            <a:pathLst>
              <a:path h="6053399" w="10761598">
                <a:moveTo>
                  <a:pt x="0" y="0"/>
                </a:moveTo>
                <a:lnTo>
                  <a:pt x="10761598" y="0"/>
                </a:lnTo>
                <a:lnTo>
                  <a:pt x="10761598" y="6053399"/>
                </a:lnTo>
                <a:lnTo>
                  <a:pt x="0" y="60533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7683" y="3264454"/>
            <a:ext cx="9932126" cy="2465748"/>
          </a:xfrm>
          <a:custGeom>
            <a:avLst/>
            <a:gdLst/>
            <a:ahLst/>
            <a:cxnLst/>
            <a:rect r="r" b="b" t="t" l="l"/>
            <a:pathLst>
              <a:path h="2465748" w="9932126">
                <a:moveTo>
                  <a:pt x="0" y="0"/>
                </a:moveTo>
                <a:lnTo>
                  <a:pt x="9932126" y="0"/>
                </a:lnTo>
                <a:lnTo>
                  <a:pt x="9932126" y="2465749"/>
                </a:lnTo>
                <a:lnTo>
                  <a:pt x="0" y="24657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66721" y="2889095"/>
            <a:ext cx="2983270" cy="7123843"/>
          </a:xfrm>
          <a:custGeom>
            <a:avLst/>
            <a:gdLst/>
            <a:ahLst/>
            <a:cxnLst/>
            <a:rect r="r" b="b" t="t" l="l"/>
            <a:pathLst>
              <a:path h="7123843" w="2983270">
                <a:moveTo>
                  <a:pt x="0" y="0"/>
                </a:moveTo>
                <a:lnTo>
                  <a:pt x="2983270" y="0"/>
                </a:lnTo>
                <a:lnTo>
                  <a:pt x="2983270" y="7123843"/>
                </a:lnTo>
                <a:lnTo>
                  <a:pt x="0" y="712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92691" y="516230"/>
            <a:ext cx="15469411" cy="182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6500">
                <a:solidFill>
                  <a:srgbClr val="F2EAE7"/>
                </a:solidFill>
                <a:latin typeface="Cormorant Garamond Light"/>
              </a:rPr>
              <a:t>DETERMINE THE DISTRIBUTION OF ORDERS BY HOUR OF THE DAY.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75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423089"/>
            <a:ext cx="18923802" cy="7863911"/>
          </a:xfrm>
          <a:custGeom>
            <a:avLst/>
            <a:gdLst/>
            <a:ahLst/>
            <a:cxnLst/>
            <a:rect r="r" b="b" t="t" l="l"/>
            <a:pathLst>
              <a:path h="7863911" w="18923802">
                <a:moveTo>
                  <a:pt x="0" y="0"/>
                </a:moveTo>
                <a:lnTo>
                  <a:pt x="18923802" y="0"/>
                </a:lnTo>
                <a:lnTo>
                  <a:pt x="18923802" y="7863911"/>
                </a:lnTo>
                <a:lnTo>
                  <a:pt x="0" y="78639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108" t="-4229" r="0" b="-5268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87135" y="2778364"/>
            <a:ext cx="7313729" cy="4730273"/>
          </a:xfrm>
          <a:custGeom>
            <a:avLst/>
            <a:gdLst/>
            <a:ahLst/>
            <a:cxnLst/>
            <a:rect r="r" b="b" t="t" l="l"/>
            <a:pathLst>
              <a:path h="4730273" w="7313729">
                <a:moveTo>
                  <a:pt x="0" y="0"/>
                </a:moveTo>
                <a:lnTo>
                  <a:pt x="7313730" y="0"/>
                </a:lnTo>
                <a:lnTo>
                  <a:pt x="7313730" y="4730272"/>
                </a:lnTo>
                <a:lnTo>
                  <a:pt x="0" y="4730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7508636"/>
            <a:ext cx="4183154" cy="2778364"/>
          </a:xfrm>
          <a:custGeom>
            <a:avLst/>
            <a:gdLst/>
            <a:ahLst/>
            <a:cxnLst/>
            <a:rect r="r" b="b" t="t" l="l"/>
            <a:pathLst>
              <a:path h="2778364" w="4183154">
                <a:moveTo>
                  <a:pt x="0" y="0"/>
                </a:moveTo>
                <a:lnTo>
                  <a:pt x="4183154" y="0"/>
                </a:lnTo>
                <a:lnTo>
                  <a:pt x="4183154" y="2778364"/>
                </a:lnTo>
                <a:lnTo>
                  <a:pt x="0" y="2778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87328"/>
            <a:ext cx="16230600" cy="163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80"/>
              </a:lnSpc>
            </a:pPr>
            <a:r>
              <a:rPr lang="en-US" sz="5800">
                <a:solidFill>
                  <a:srgbClr val="FFFEFE"/>
                </a:solidFill>
                <a:latin typeface="Cormorant Garamond Bold"/>
              </a:rPr>
              <a:t>JOIN RELEVANT TABLES TO FIND THE CATEGORY-WISE DISTRIBUTION OF PIZZAS.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DAGC3bSH-rU</dc:identifier>
  <dcterms:modified xsi:type="dcterms:W3CDTF">2011-08-01T06:04:30Z</dcterms:modified>
  <cp:revision>1</cp:revision>
  <dc:title>Sales Marketing Presentation in Cream and Brown Simple Style</dc:title>
</cp:coreProperties>
</file>

<file path=docProps/thumbnail.jpeg>
</file>